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6" r:id="rId4"/>
    <p:sldId id="258" r:id="rId5"/>
    <p:sldId id="260" r:id="rId6"/>
    <p:sldId id="261" r:id="rId7"/>
    <p:sldId id="262" r:id="rId8"/>
    <p:sldId id="287" r:id="rId9"/>
    <p:sldId id="268" r:id="rId10"/>
    <p:sldId id="264" r:id="rId11"/>
    <p:sldId id="265" r:id="rId12"/>
    <p:sldId id="266" r:id="rId13"/>
    <p:sldId id="263" r:id="rId14"/>
    <p:sldId id="267" r:id="rId15"/>
    <p:sldId id="286" r:id="rId16"/>
    <p:sldId id="285" r:id="rId17"/>
    <p:sldId id="269" r:id="rId18"/>
    <p:sldId id="272" r:id="rId19"/>
    <p:sldId id="284" r:id="rId20"/>
    <p:sldId id="271" r:id="rId21"/>
    <p:sldId id="288" r:id="rId22"/>
    <p:sldId id="289" r:id="rId23"/>
    <p:sldId id="297" r:id="rId24"/>
    <p:sldId id="290" r:id="rId25"/>
    <p:sldId id="270" r:id="rId26"/>
    <p:sldId id="273" r:id="rId27"/>
    <p:sldId id="274" r:id="rId28"/>
    <p:sldId id="275" r:id="rId29"/>
    <p:sldId id="276" r:id="rId30"/>
    <p:sldId id="277" r:id="rId31"/>
    <p:sldId id="279" r:id="rId32"/>
    <p:sldId id="280" r:id="rId33"/>
    <p:sldId id="281" r:id="rId34"/>
    <p:sldId id="282" r:id="rId35"/>
    <p:sldId id="283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</c:v>
                </c:pt>
                <c:pt idx="1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</c:v>
                </c:pt>
                <c:pt idx="1">
                  <c:v>2</c:v>
                </c:pt>
              </c:numCache>
            </c:numRef>
          </c:val>
        </c:ser>
        <c:axId val="49567232"/>
        <c:axId val="49568768"/>
      </c:barChart>
      <c:catAx>
        <c:axId val="49567232"/>
        <c:scaling>
          <c:orientation val="minMax"/>
        </c:scaling>
        <c:delete val="1"/>
        <c:axPos val="b"/>
        <c:tickLblPos val="nextTo"/>
        <c:crossAx val="49568768"/>
        <c:crosses val="autoZero"/>
        <c:auto val="1"/>
        <c:lblAlgn val="ctr"/>
        <c:lblOffset val="100"/>
      </c:catAx>
      <c:valAx>
        <c:axId val="49568768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495672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</cdr:x>
      <cdr:y>0.94444</cdr:y>
    </cdr:from>
    <cdr:to>
      <cdr:x>0.25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5818" y="3643338"/>
          <a:ext cx="1000132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rgbClr val="002060"/>
              </a:solidFill>
            </a:rPr>
            <a:t>2018-2019</a:t>
          </a:r>
          <a:endParaRPr lang="ru-RU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0.29</cdr:x>
      <cdr:y>0.94444</cdr:y>
    </cdr:from>
    <cdr:to>
      <cdr:x>0.43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71702" y="3714776"/>
          <a:ext cx="1000132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002060"/>
              </a:solidFill>
            </a:rPr>
            <a:t>2019-2020</a:t>
          </a:r>
          <a:endParaRPr lang="ru-RU" b="1" dirty="0">
            <a:solidFill>
              <a:srgbClr val="00206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blog.sunschool.ru/files/blog/finansovaya_gramotnost_blo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63" t="14445" r="10015" b="9718"/>
          <a:stretch>
            <a:fillRect/>
          </a:stretch>
        </p:blipFill>
        <p:spPr bwMode="auto">
          <a:xfrm>
            <a:off x="7143768" y="2071678"/>
            <a:ext cx="2000232" cy="3000396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1472" y="214290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детский сад № 15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57488" y="1442084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Районный мастер-класс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опыта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«Организация финансового просвещения в ДОУ как средство эффективной социализации детей старшего дошкольного возраста»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6357958"/>
            <a:ext cx="243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Узловский район, 2020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Из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2414585" cy="2771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4357694"/>
            <a:ext cx="3786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Морозова Людмила Викторовна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Лэпбук по финансовой грамотности «Первые уроки царицы Экономики»"/>
          <p:cNvPicPr/>
          <p:nvPr/>
        </p:nvPicPr>
        <p:blipFill>
          <a:blip r:embed="rId3"/>
          <a:srcRect t="10910" b="11649"/>
          <a:stretch>
            <a:fillRect/>
          </a:stretch>
        </p:blipFill>
        <p:spPr bwMode="auto">
          <a:xfrm>
            <a:off x="1071538" y="785794"/>
            <a:ext cx="3071834" cy="215265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https://korablik-nm.ru/images/23/1812/20190227_1323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143272" cy="215622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s://gymmg.mskobr.ru/images/cms/data/gallery/kompetencii_v_oblasti_finansovoj_gramotnosti_detej_doshkol_nogo_vozrasta_5-7_let/tn_4.JPG"/>
          <p:cNvPicPr/>
          <p:nvPr/>
        </p:nvPicPr>
        <p:blipFill>
          <a:blip r:embed="rId5"/>
          <a:srcRect t="26496"/>
          <a:stretch>
            <a:fillRect/>
          </a:stretch>
        </p:blipFill>
        <p:spPr bwMode="auto">
          <a:xfrm>
            <a:off x="2285984" y="3429000"/>
            <a:ext cx="4368789" cy="256222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https://www.dou75.ru/75/images/19-20/news/2019-10-12/1/2019-10-11-006.jpg"/>
          <p:cNvPicPr/>
          <p:nvPr/>
        </p:nvPicPr>
        <p:blipFill>
          <a:blip r:embed="rId3"/>
          <a:srcRect b="8965"/>
          <a:stretch>
            <a:fillRect/>
          </a:stretch>
        </p:blipFill>
        <p:spPr bwMode="auto">
          <a:xfrm>
            <a:off x="4000496" y="714356"/>
            <a:ext cx="2500310" cy="285752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undefined"/>
          <p:cNvPicPr/>
          <p:nvPr/>
        </p:nvPicPr>
        <p:blipFill>
          <a:blip r:embed="rId4"/>
          <a:srcRect l="694" r="10315"/>
          <a:stretch>
            <a:fillRect/>
          </a:stretch>
        </p:blipFill>
        <p:spPr bwMode="auto">
          <a:xfrm>
            <a:off x="4929190" y="3714752"/>
            <a:ext cx="3000396" cy="195649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undefined"/>
          <p:cNvPicPr/>
          <p:nvPr/>
        </p:nvPicPr>
        <p:blipFill>
          <a:blip r:embed="rId5"/>
          <a:srcRect r="8581"/>
          <a:stretch>
            <a:fillRect/>
          </a:stretch>
        </p:blipFill>
        <p:spPr bwMode="auto">
          <a:xfrm>
            <a:off x="1214414" y="1714488"/>
            <a:ext cx="2428892" cy="372305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3" descr="I:\изображения\фото2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8233" y="1536222"/>
            <a:ext cx="3158194" cy="208596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:\изображения\фото2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29066"/>
            <a:ext cx="2777098" cy="208282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:\изображения\фото2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65385" y="977963"/>
            <a:ext cx="2786058" cy="211596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I:\изображения\фото26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14808" y="2171878"/>
            <a:ext cx="3087612" cy="231570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3286124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Экономические блоки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785926"/>
            <a:ext cx="1928826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928802"/>
            <a:ext cx="2000264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3143248"/>
            <a:ext cx="2071702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и капитал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1857364"/>
            <a:ext cx="1928826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и профессии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264" y="4643446"/>
            <a:ext cx="1928826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Выгода и убыток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5072074"/>
            <a:ext cx="2357454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 и бюджет семьи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3357562"/>
            <a:ext cx="2143140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Товар, товарообмен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4643446"/>
            <a:ext cx="1928826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480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работы с детьми</a:t>
            </a:r>
            <a:endParaRPr lang="ru-RU" sz="3600" dirty="0"/>
          </a:p>
        </p:txBody>
      </p:sp>
    </p:spTree>
  </p:cSld>
  <p:clrMapOvr>
    <a:masterClrMapping/>
  </p:clrMapOvr>
  <p:transition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6" descr="http://www.maam.ru/upload/blogs/detsad-60440-1397163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3323700" cy="249128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0" name="Picture 2" descr="https://www.maam.ru/upload/blogs/detsad-353005-1573657443.jpg"/>
          <p:cNvPicPr>
            <a:picLocks noChangeAspect="1" noChangeArrowheads="1"/>
          </p:cNvPicPr>
          <p:nvPr/>
        </p:nvPicPr>
        <p:blipFill>
          <a:blip r:embed="rId4"/>
          <a:srcRect l="5556" r="25925" b="6125"/>
          <a:stretch>
            <a:fillRect/>
          </a:stretch>
        </p:blipFill>
        <p:spPr bwMode="auto">
          <a:xfrm>
            <a:off x="4929190" y="2214554"/>
            <a:ext cx="3143272" cy="3228225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4071942"/>
            <a:ext cx="2479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Экскурсии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b="49943"/>
          <a:stretch>
            <a:fillRect/>
          </a:stretch>
        </p:blipFill>
        <p:spPr bwMode="auto">
          <a:xfrm>
            <a:off x="4429124" y="3000372"/>
            <a:ext cx="3857652" cy="2600312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uzer\Downloads\IMG_20191205_093441[1].jpg"/>
          <p:cNvPicPr/>
          <p:nvPr/>
        </p:nvPicPr>
        <p:blipFill>
          <a:blip r:embed="rId4" cstate="print"/>
          <a:srcRect r="6981"/>
          <a:stretch>
            <a:fillRect/>
          </a:stretch>
        </p:blipFill>
        <p:spPr bwMode="auto">
          <a:xfrm>
            <a:off x="857224" y="785794"/>
            <a:ext cx="3643338" cy="250033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5786" y="4071942"/>
            <a:ext cx="3946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Развлечение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«Что? Где? Когда?»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Рисунок 6" descr="C:\Users\uzer\Downloads\IMG_20191208_124550[1].jpg"/>
          <p:cNvPicPr/>
          <p:nvPr/>
        </p:nvPicPr>
        <p:blipFill>
          <a:blip r:embed="rId3" cstate="print"/>
          <a:srcRect l="10903" t="7188"/>
          <a:stretch>
            <a:fillRect/>
          </a:stretch>
        </p:blipFill>
        <p:spPr bwMode="auto">
          <a:xfrm>
            <a:off x="857224" y="571480"/>
            <a:ext cx="4149717" cy="296702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C:\Users\uzer\Downloads\IMG_20191125_093153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928934"/>
            <a:ext cx="4071966" cy="2928958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4357694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Настольно-печатные игры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C:\Users\uzer\Downloads\IMG_20191125_092043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2978147" cy="212645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uzer\Downloads\IMG_20191204_092423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9000"/>
            <a:ext cx="2968619" cy="2155026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uzer\Downloads\IMG_20191125_091055[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785794"/>
            <a:ext cx="2928958" cy="2140742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9" y="4143380"/>
            <a:ext cx="2286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Образовательная деятельность</a:t>
            </a:r>
            <a:endParaRPr lang="ru-RU" dirty="0"/>
          </a:p>
        </p:txBody>
      </p:sp>
      <p:pic>
        <p:nvPicPr>
          <p:cNvPr id="9" name="Рисунок 8" descr="http://www.ds-sol.ru/tinybrowser/images/photo/nedelya-finansovoy-gramotnosti/_full/_img_2224.jpg"/>
          <p:cNvPicPr/>
          <p:nvPr/>
        </p:nvPicPr>
        <p:blipFill>
          <a:blip r:embed="rId6"/>
          <a:srcRect l="5131" r="32496" b="11111"/>
          <a:stretch>
            <a:fillRect/>
          </a:stretch>
        </p:blipFill>
        <p:spPr bwMode="auto">
          <a:xfrm>
            <a:off x="5786446" y="3143248"/>
            <a:ext cx="2424116" cy="276701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Рисунок 3" descr="C:\Users\uzer\Downloads\IMG_20191125_085807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3406775" cy="255508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357694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Сюжетно-ролевые игры</a:t>
            </a:r>
            <a:endParaRPr lang="ru-RU" sz="2400" dirty="0"/>
          </a:p>
        </p:txBody>
      </p:sp>
      <p:pic>
        <p:nvPicPr>
          <p:cNvPr id="6" name="Рисунок 5" descr="https://pbs.twimg.com/media/DpnDZCuXcAES1IH.jpg:large"/>
          <p:cNvPicPr/>
          <p:nvPr/>
        </p:nvPicPr>
        <p:blipFill>
          <a:blip r:embed="rId4"/>
          <a:srcRect t="12091"/>
          <a:stretch>
            <a:fillRect/>
          </a:stretch>
        </p:blipFill>
        <p:spPr bwMode="auto">
          <a:xfrm>
            <a:off x="5214942" y="1571612"/>
            <a:ext cx="2857520" cy="3895729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utoShape 38"/>
          <p:cNvSpPr>
            <a:spLocks noChangeArrowheads="1"/>
          </p:cNvSpPr>
          <p:nvPr/>
        </p:nvSpPr>
        <p:spPr bwMode="auto">
          <a:xfrm>
            <a:off x="2071670" y="285728"/>
            <a:ext cx="5286412" cy="42862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Система организации работы с родителями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428596" y="785794"/>
            <a:ext cx="2957510" cy="50006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Изучение особенностей внутрисемейного воспитания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6000760" y="857232"/>
            <a:ext cx="2928958" cy="50006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Ознакомление родителей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результатами мониторинга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1739478" y="525040"/>
            <a:ext cx="285752" cy="235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358082" y="500042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AutoShape 42"/>
          <p:cNvSpPr>
            <a:spLocks noChangeArrowheads="1"/>
          </p:cNvSpPr>
          <p:nvPr/>
        </p:nvSpPr>
        <p:spPr bwMode="auto">
          <a:xfrm>
            <a:off x="1857356" y="1571612"/>
            <a:ext cx="4691058" cy="81724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FF00"/>
                </a:solidFill>
                <a:latin typeface="Calibri" pitchFamily="34" charset="0"/>
              </a:rPr>
              <a:t>Система взаимодействия с семьями воспитанников по формированию основ финансовой грамотности у детей дошкольного возраста на дифференцированной основе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428596" y="2500306"/>
            <a:ext cx="2085975" cy="51435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Родительские собрания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6858016" y="2285992"/>
            <a:ext cx="2085975" cy="71438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Досуговые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мероприятия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2428860" y="3071810"/>
            <a:ext cx="2085975" cy="51435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Практикумы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4786314" y="3071810"/>
            <a:ext cx="2085975" cy="51435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Семинары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6200000" flipV="1">
            <a:off x="1321571" y="3107529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3428992" y="371475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5430050" y="37139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6915163" y="3086101"/>
            <a:ext cx="928694" cy="757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AutoShape 49"/>
          <p:cNvSpPr>
            <a:spLocks noChangeArrowheads="1"/>
          </p:cNvSpPr>
          <p:nvPr/>
        </p:nvSpPr>
        <p:spPr bwMode="auto">
          <a:xfrm>
            <a:off x="1428728" y="4000504"/>
            <a:ext cx="6929486" cy="571504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A1C7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Просвещение родителей об особенностях финансовой грамотности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500034" y="4714884"/>
            <a:ext cx="2085975" cy="51435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Дни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открытых дверей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3357554" y="5214950"/>
            <a:ext cx="2571768" cy="64294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Печатное издание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«Мы вместе»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6643702" y="4786322"/>
            <a:ext cx="2085975" cy="51435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Мастер-классы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1214414" y="5929330"/>
            <a:ext cx="2085975" cy="51435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Родительские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уголки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6072198" y="5929330"/>
            <a:ext cx="2085975" cy="51435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Консультации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rot="10800000" flipV="1">
            <a:off x="1785918" y="450057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2143108" y="4857760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4286248" y="485776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5822165" y="4750603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858016" y="450057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https://www.gifki.org/data/media/1659/pobeditel-loterei-animatsionnaya-kartinka-00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1066800" cy="14573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357166"/>
            <a:ext cx="8429684" cy="614366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ru-RU" altLang="ru-RU" sz="4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«Финансовая грамотность определяет качество жизни человека, по крайней мере, не в меньшей степени, чем знание родного языка, арифметики и умения завязывать шнурки».</a:t>
            </a:r>
            <a:r>
              <a:rPr kumimoji="0" lang="ru-RU" alt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 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ru-RU" alt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Сергей Анатольевич Швецов, </a:t>
            </a:r>
            <a:br>
              <a:rPr kumimoji="0" lang="ru-RU" alt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ru-RU" alt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Первый заместитель Председателя Центрального банка Российской Федерации (Банка России)</a:t>
            </a:r>
            <a: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1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t="49947"/>
          <a:stretch>
            <a:fillRect/>
          </a:stretch>
        </p:blipFill>
        <p:spPr bwMode="auto">
          <a:xfrm>
            <a:off x="928662" y="785794"/>
            <a:ext cx="3467103" cy="258604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C:\Users\uzer\Downloads\IMG_20191120_090621[1].jpg"/>
          <p:cNvPicPr/>
          <p:nvPr/>
        </p:nvPicPr>
        <p:blipFill>
          <a:blip r:embed="rId4" cstate="print"/>
          <a:srcRect l="6203" r="12336"/>
          <a:stretch>
            <a:fillRect/>
          </a:stretch>
        </p:blipFill>
        <p:spPr bwMode="auto">
          <a:xfrm>
            <a:off x="4500562" y="2571744"/>
            <a:ext cx="3895724" cy="3100385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1357298"/>
            <a:ext cx="3030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Семинар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«Семейный бюджет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429132"/>
            <a:ext cx="2025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Консультация</a:t>
            </a:r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http://xn--45-vlcq4c.xn--p1ai/images2/2019/vis/IMG_8230.JPG"/>
          <p:cNvPicPr/>
          <p:nvPr/>
        </p:nvPicPr>
        <p:blipFill>
          <a:blip r:embed="rId3" cstate="print"/>
          <a:srcRect t="18145" b="7257"/>
          <a:stretch>
            <a:fillRect/>
          </a:stretch>
        </p:blipFill>
        <p:spPr bwMode="auto">
          <a:xfrm>
            <a:off x="928662" y="714356"/>
            <a:ext cx="4286280" cy="264320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://www.fingram34.ru/images/BKDC0006.JPG"/>
          <p:cNvPicPr/>
          <p:nvPr/>
        </p:nvPicPr>
        <p:blipFill>
          <a:blip r:embed="rId4" cstate="print"/>
          <a:srcRect t="6709"/>
          <a:stretch>
            <a:fillRect/>
          </a:stretch>
        </p:blipFill>
        <p:spPr bwMode="auto">
          <a:xfrm>
            <a:off x="3929058" y="2928934"/>
            <a:ext cx="4071966" cy="2714644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4286256"/>
            <a:ext cx="358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для родителей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https://sun9-6.userapi.com/c857616/v857616774/183a3c/VRPnCNetF8w.jpg"/>
          <p:cNvPicPr/>
          <p:nvPr/>
        </p:nvPicPr>
        <p:blipFill>
          <a:blip r:embed="rId3"/>
          <a:srcRect l="7286" r="21311"/>
          <a:stretch>
            <a:fillRect/>
          </a:stretch>
        </p:blipFill>
        <p:spPr bwMode="auto">
          <a:xfrm>
            <a:off x="928662" y="785794"/>
            <a:ext cx="3714776" cy="271464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https://sun9-35.userapi.com/c857616/v857616774/183a8c/bvJSTPQVtG8.jpg"/>
          <p:cNvPicPr/>
          <p:nvPr/>
        </p:nvPicPr>
        <p:blipFill>
          <a:blip r:embed="rId4" cstate="print"/>
          <a:srcRect l="10911"/>
          <a:stretch>
            <a:fillRect/>
          </a:stretch>
        </p:blipFill>
        <p:spPr bwMode="auto">
          <a:xfrm>
            <a:off x="4143372" y="3286124"/>
            <a:ext cx="4083037" cy="2529485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7" y="400050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«Моя копилка лучше всех!»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 l="2726" t="3590" r="1442" b="3590"/>
          <a:stretch>
            <a:fillRect/>
          </a:stretch>
        </p:blipFill>
        <p:spPr bwMode="auto">
          <a:xfrm>
            <a:off x="571472" y="357166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00042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– класс для педагогов ДОУ</a:t>
            </a:r>
          </a:p>
        </p:txBody>
      </p:sp>
      <p:pic>
        <p:nvPicPr>
          <p:cNvPr id="4" name="Рисунок 3" descr="C:\Users\uzer\Downloads\IMG_20200305_143338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357586" cy="243363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Users\uzer\Downloads\IMG_20200305_140557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3406775" cy="242889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uzer\Downloads\IMG_20200305_143501[1].jpg"/>
          <p:cNvPicPr/>
          <p:nvPr/>
        </p:nvPicPr>
        <p:blipFill>
          <a:blip r:embed="rId5" cstate="print"/>
          <a:srcRect l="13629"/>
          <a:stretch>
            <a:fillRect/>
          </a:stretch>
        </p:blipFill>
        <p:spPr bwMode="auto">
          <a:xfrm>
            <a:off x="2428860" y="3429000"/>
            <a:ext cx="3779846" cy="258604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642919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уровня финансовой грамотности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1071546"/>
          <a:ext cx="71438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9942" name="Picture 6" descr="https://fingram.rkomi.ru/uploads/images/ead30bceb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7620000" cy="27527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785926"/>
            <a:ext cx="7429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Воспитываем в детях финансовую грамотность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500438"/>
            <a:ext cx="2525427" cy="3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857232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Мастер-классдля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педагогов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10814324_36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758327" cy="59674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428604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 Экономика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785794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викторина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64"/>
          <a:stretch/>
        </p:blipFill>
        <p:spPr bwMode="auto">
          <a:xfrm>
            <a:off x="2000232" y="1857364"/>
            <a:ext cx="4467251" cy="36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785926"/>
            <a:ext cx="75724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(принят  29 декабря 2012 года №273-ФЗ);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«Федеральный государственный стандарт дошкольного образования» (утвержден приказом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России от 17 октября 2013 г. № 1155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«Санитарно-эпидемиологические требования к устройству, содержанию и организации режима работы дошкольных организаций» (постановления главного государственного санитарного врача РФ от 15 мая 2013 г. № 26; зарегистрировано в Минюсте РФ 29 мая 2013г. №28564.);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 МКДОУ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№15, утвержденным Постановлением администрации муниципального образования Узловский район от 24.12.2019г. № 2024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785794"/>
            <a:ext cx="70009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Нормативно-правовая база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28596" y="500042"/>
            <a:ext cx="8358246" cy="5786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Кто, согласно пословице, платит дважды?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Продолжите известную русскую пословицу: «Хороший товар сам себя…»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Какой аллюр иногда бывает у инфляции?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роли какого автомобильного устройства выступает по отношению к торговле реклама?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какого насекомого положено в название рынка, где торгуют старыми вещами и мелкими товарами с рук?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502920" y="714356"/>
            <a:ext cx="8183880" cy="14905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какой сказке говорится о нелегком пути хлебобулочного изделия до потребителя?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s://skazkidlyadetey.ru/wp-content/uploads/2017/09/kolob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928802"/>
            <a:ext cx="5220072" cy="3913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642919"/>
            <a:ext cx="75009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какой сказке описывается эффективность коллективного труда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4" name="Picture 2" descr="http://puzzleit.ru/files/puzzles/19/18787/_original.jpg"/>
          <p:cNvPicPr>
            <a:picLocks noChangeAspect="1" noChangeArrowheads="1"/>
          </p:cNvPicPr>
          <p:nvPr/>
        </p:nvPicPr>
        <p:blipFill>
          <a:blip r:embed="rId3" cstate="print"/>
          <a:srcRect l="5454" r="2682"/>
          <a:stretch>
            <a:fillRect/>
          </a:stretch>
        </p:blipFill>
        <p:spPr bwMode="auto">
          <a:xfrm>
            <a:off x="1714480" y="1785926"/>
            <a:ext cx="5578745" cy="416304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Какое сказочное животное умело изготовлять золотые монеты простым ударом копыта?</a:t>
            </a:r>
            <a:endParaRPr lang="ru-RU" sz="3200" dirty="0"/>
          </a:p>
        </p:txBody>
      </p:sp>
      <p:pic>
        <p:nvPicPr>
          <p:cNvPr id="4" name="Picture 2" descr="https://www.vse-skazki.com/_dr/8/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5355133" cy="40056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какой сказке простая труженица домашнего подворья создает изделие из драгоценного металла и что это за металл?</a:t>
            </a:r>
            <a:endParaRPr lang="ru-RU" sz="2800" dirty="0"/>
          </a:p>
        </p:txBody>
      </p:sp>
      <p:pic>
        <p:nvPicPr>
          <p:cNvPr id="4" name="Picture 2" descr="https://fs01.infourok.ru/images/doc/80/96826/640/img8.jpg"/>
          <p:cNvPicPr>
            <a:picLocks noChangeAspect="1" noChangeArrowheads="1"/>
          </p:cNvPicPr>
          <p:nvPr/>
        </p:nvPicPr>
        <p:blipFill>
          <a:blip r:embed="rId3" cstate="print"/>
          <a:srcRect l="5113" t="10250" r="6688" b="3801"/>
          <a:stretch>
            <a:fillRect/>
          </a:stretch>
        </p:blipFill>
        <p:spPr bwMode="auto">
          <a:xfrm>
            <a:off x="1571604" y="2000240"/>
            <a:ext cx="5287220" cy="38643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85720" y="530352"/>
            <a:ext cx="8072494" cy="1746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Герой этой сказки с помощью рекламы помог простому крестьянину занять высокий статус в обществе.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s://kidsvisitor.com/media/event_images/78/d7/78d78e65e2a00a30a6d38e2ea90eb9e36e67b2ac.jpeg"/>
          <p:cNvPicPr>
            <a:picLocks noChangeAspect="1" noChangeArrowheads="1"/>
          </p:cNvPicPr>
          <p:nvPr/>
        </p:nvPicPr>
        <p:blipFill>
          <a:blip r:embed="rId3" cstate="print"/>
          <a:srcRect l="4329" r="-72"/>
          <a:stretch>
            <a:fillRect/>
          </a:stretch>
        </p:blipFill>
        <p:spPr bwMode="auto">
          <a:xfrm>
            <a:off x="1857356" y="1928802"/>
            <a:ext cx="5148063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620688"/>
            <a:ext cx="8183880" cy="808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Экономические загадки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mul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595" r="63021"/>
          <a:stretch/>
        </p:blipFill>
        <p:spPr bwMode="auto">
          <a:xfrm>
            <a:off x="2000232" y="2714620"/>
            <a:ext cx="1726520" cy="35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3240" y="2357430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000240"/>
            <a:ext cx="785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1500174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571472" y="500042"/>
            <a:ext cx="8072494" cy="5715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товаре быть должна обязательно…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Коль трудиться круглый год, будет кругленьким…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доход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Журчат ручьи, промокли ноги, весной пора платить…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налоги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Дела у нас пойдут на лад: мы в лучший банк внесли свой…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вклад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рубль – копейки, на доллары – центы, бегут-набегают в банке…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проценты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2" descr="http://900igr.net/up/datas/108801/0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41" t="9412" r="7058" b="2744"/>
          <a:stretch>
            <a:fillRect/>
          </a:stretch>
        </p:blipFill>
        <p:spPr bwMode="auto">
          <a:xfrm>
            <a:off x="1000100" y="785794"/>
            <a:ext cx="721523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9" y="285728"/>
            <a:ext cx="4979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71546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ФГОС ДО главной целью и результатом образования является развитие личности. Формирование финансовой грамотности приближает дошкольника к реальной жизни, пробуждает экономическое мышление, позволяет приобрести качества, присущие настоящей личности. В дошкольном возрасте закладываются не только основы финансовой грамотности, но и стимулы к познанию и образованию на протяжении всей жизни.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upload2.schoolrm.ru/iblock/c1e/c1ec2e2537616c877a6a041b55e46eac/cc74c673e539a7f2e123188cedaa55ec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2"/>
          <a:stretch>
            <a:fillRect/>
          </a:stretch>
        </p:blipFill>
        <p:spPr bwMode="auto">
          <a:xfrm>
            <a:off x="642910" y="2500306"/>
            <a:ext cx="79296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1" y="785794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1523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1857364"/>
            <a:ext cx="80010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Создать условия для формирования элементарных экономических знаний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Научить понимать и ценить окружающий предметный мир (как результат труда людей, видеть красоту человеческого творения и относиться к нему с уважением.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Развить эмоциональную сферу детей, умение понимать свое эмоциональное состояние, регулировать собственное поведение, формировать положительную самооценку, способность распознать чувства других людей.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Формировать правильное отношение к деньгам как предмету жизненной необходимости.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71480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экономический кругозор дошкольников, дать представление о таких экономических качествах, как трудолюбие, бережливость, хозяйственность, экономность.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571480"/>
            <a:ext cx="3469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работы</a:t>
            </a:r>
            <a:endParaRPr lang="ru-RU" sz="3200" dirty="0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714348" y="1857364"/>
            <a:ext cx="2071702" cy="3500462"/>
          </a:xfrm>
          <a:prstGeom prst="foldedCorner">
            <a:avLst>
              <a:gd name="adj" fmla="val 11333"/>
            </a:avLst>
          </a:prstGeom>
          <a:ln>
            <a:headEnd/>
            <a:tailEnd/>
          </a:ln>
          <a:effectLst>
            <a:glow rad="101600">
              <a:srgbClr val="00FF00">
                <a:alpha val="60000"/>
              </a:srgb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-постановка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-подбор мониторингового материала и выявление уровня сформированности знаний детей старшего дошкольного возраста по основам финансовой грамотности;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определение содержания и объема работы; 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изучение и анализ литературы, интернет - ресурсов.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928926" y="2928934"/>
            <a:ext cx="2071702" cy="2928958"/>
          </a:xfrm>
          <a:prstGeom prst="foldedCorner">
            <a:avLst>
              <a:gd name="adj" fmla="val 10181"/>
            </a:avLst>
          </a:prstGeom>
          <a:ln>
            <a:headEnd/>
            <a:tailEnd/>
          </a:ln>
          <a:effectLst>
            <a:glow rad="101600">
              <a:srgbClr val="00FF00">
                <a:alpha val="60000"/>
              </a:srgb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предметно-развивающей среды; 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подбор программно-методического обеспечения и демонстрационного материала; 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разработка перспективного плана работы, анкетирование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5143504" y="2143116"/>
            <a:ext cx="1714512" cy="258762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ffectLst>
            <a:glow rad="101600">
              <a:srgbClr val="00FF00">
                <a:alpha val="60000"/>
              </a:srgb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апробация опыта работы  по формированию финансовой грамотности  в условиях дошкольного  образовательного учреждения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7000892" y="2643182"/>
            <a:ext cx="1571636" cy="148431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ffectLst>
            <a:glow rad="101600">
              <a:srgbClr val="00FF00">
                <a:alpha val="60000"/>
              </a:srgb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решения противоречий, мониторинг, анкетирование родителей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143240" y="2214554"/>
            <a:ext cx="1466850" cy="284163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организационный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57224" y="1357298"/>
            <a:ext cx="1604963" cy="284163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357818" y="1643050"/>
            <a:ext cx="1190625" cy="266700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основной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929454" y="2000240"/>
            <a:ext cx="1500198" cy="276225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357422" y="1000108"/>
            <a:ext cx="642942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143240" y="1643050"/>
            <a:ext cx="114300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14876" y="1071546"/>
            <a:ext cx="642942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00694" y="928670"/>
            <a:ext cx="242889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642918"/>
            <a:ext cx="2439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8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1428737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простого к сложному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предусмотрен переход от простых      занятий к сложным;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наглядности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выражается в том, что у детей более развита наглядно-образная память, чем словесно-логическая, поэтому мышление опирается на восприятие или представление;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индивидуализации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обеспечивает вовлечение каждого ребенка в воспитательно-образовательный процесс.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928662" y="260648"/>
            <a:ext cx="7572428" cy="4537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0">
            <a:noFill/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BBB59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Модель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формирования основ финансовой  грамотности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дошкольников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5400000">
            <a:off x="1932308" y="710840"/>
            <a:ext cx="863527" cy="1156311"/>
          </a:xfrm>
          <a:prstGeom prst="homePlate">
            <a:avLst>
              <a:gd name="adj" fmla="val 27273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5B3D7"/>
            </a:extrusionClr>
          </a:sp3d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с/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</a:rPr>
              <a:t>р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5400000">
            <a:off x="3397833" y="745515"/>
            <a:ext cx="928694" cy="1152128"/>
          </a:xfrm>
          <a:prstGeom prst="homePlate">
            <a:avLst>
              <a:gd name="adj" fmla="val 26351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5B3D7"/>
            </a:extrusionClr>
          </a:sp3d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Игровые ситуаци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5400000">
            <a:off x="4962058" y="681488"/>
            <a:ext cx="844716" cy="1196205"/>
          </a:xfrm>
          <a:prstGeom prst="homePlate">
            <a:avLst>
              <a:gd name="adj" fmla="val 27273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5B3D7"/>
            </a:extrusionClr>
          </a:sp3d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Досуги и развлечения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91680" y="1916832"/>
            <a:ext cx="6038850" cy="86409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99594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Образовательная деятельность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с детьми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старшего дошкольного возраста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644008" y="2852936"/>
            <a:ext cx="238125" cy="360040"/>
          </a:xfrm>
          <a:prstGeom prst="upArrow">
            <a:avLst>
              <a:gd name="adj1" fmla="val 50000"/>
              <a:gd name="adj2" fmla="val 63833"/>
            </a:avLst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643042" y="3212976"/>
            <a:ext cx="6244080" cy="720079"/>
          </a:xfrm>
          <a:prstGeom prst="ellipse">
            <a:avLst/>
          </a:prstGeom>
          <a:solidFill>
            <a:srgbClr val="548DD4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t>Финансовое просвещение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187624" y="3861048"/>
            <a:ext cx="1978918" cy="720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79646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Организация предметно – развивающей среды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156176" y="3933056"/>
            <a:ext cx="2017018" cy="64807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79646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Работа с родителями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771800" y="3645024"/>
            <a:ext cx="232792" cy="504056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429388" y="3643314"/>
            <a:ext cx="232792" cy="504056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51520" y="5085184"/>
            <a:ext cx="1728192" cy="1038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Игровые зоны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2123728" y="4941169"/>
            <a:ext cx="1800200" cy="16561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Подбор и изготовление атрибутов, </a:t>
            </a:r>
          </a:p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разработка методического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 обеспечения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4826184" y="4952185"/>
            <a:ext cx="647700" cy="151028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Родительские собрания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5724128" y="4941168"/>
            <a:ext cx="485775" cy="152933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Практикумы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6444208" y="4941168"/>
            <a:ext cx="485775" cy="15121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Консультации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7236296" y="4941168"/>
            <a:ext cx="485775" cy="15121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Семинары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8028384" y="4941168"/>
            <a:ext cx="752475" cy="15121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Дни  открытых дверей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1907704" y="4581128"/>
            <a:ext cx="0" cy="2160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1043608" y="4797152"/>
            <a:ext cx="1800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" name="AutoShape 15"/>
          <p:cNvCxnSpPr>
            <a:cxnSpLocks noChangeShapeType="1"/>
          </p:cNvCxnSpPr>
          <p:nvPr/>
        </p:nvCxnSpPr>
        <p:spPr bwMode="auto">
          <a:xfrm>
            <a:off x="2843808" y="4797152"/>
            <a:ext cx="72008" cy="2160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" name="AutoShape 15"/>
          <p:cNvCxnSpPr>
            <a:cxnSpLocks noChangeShapeType="1"/>
          </p:cNvCxnSpPr>
          <p:nvPr/>
        </p:nvCxnSpPr>
        <p:spPr bwMode="auto">
          <a:xfrm flipH="1">
            <a:off x="971600" y="4797152"/>
            <a:ext cx="72009" cy="28803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" name="AutoShape 15"/>
          <p:cNvCxnSpPr>
            <a:cxnSpLocks noChangeShapeType="1"/>
          </p:cNvCxnSpPr>
          <p:nvPr/>
        </p:nvCxnSpPr>
        <p:spPr bwMode="auto">
          <a:xfrm>
            <a:off x="7092280" y="4581128"/>
            <a:ext cx="0" cy="2160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4" name="AutoShape 16"/>
          <p:cNvCxnSpPr>
            <a:cxnSpLocks noChangeShapeType="1"/>
          </p:cNvCxnSpPr>
          <p:nvPr/>
        </p:nvCxnSpPr>
        <p:spPr bwMode="auto">
          <a:xfrm>
            <a:off x="5076056" y="4797152"/>
            <a:ext cx="3384376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AutoShape 15"/>
          <p:cNvCxnSpPr>
            <a:cxnSpLocks noChangeShapeType="1"/>
          </p:cNvCxnSpPr>
          <p:nvPr/>
        </p:nvCxnSpPr>
        <p:spPr bwMode="auto">
          <a:xfrm>
            <a:off x="7452320" y="4797152"/>
            <a:ext cx="0" cy="2160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8" name="AutoShape 15"/>
          <p:cNvCxnSpPr>
            <a:cxnSpLocks noChangeShapeType="1"/>
          </p:cNvCxnSpPr>
          <p:nvPr/>
        </p:nvCxnSpPr>
        <p:spPr bwMode="auto">
          <a:xfrm>
            <a:off x="6660232" y="4797152"/>
            <a:ext cx="0" cy="2160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9" name="AutoShape 15"/>
          <p:cNvCxnSpPr>
            <a:cxnSpLocks noChangeShapeType="1"/>
          </p:cNvCxnSpPr>
          <p:nvPr/>
        </p:nvCxnSpPr>
        <p:spPr bwMode="auto">
          <a:xfrm>
            <a:off x="5796136" y="4797152"/>
            <a:ext cx="0" cy="2160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0" name="AutoShape 15"/>
          <p:cNvCxnSpPr>
            <a:cxnSpLocks noChangeShapeType="1"/>
          </p:cNvCxnSpPr>
          <p:nvPr/>
        </p:nvCxnSpPr>
        <p:spPr bwMode="auto">
          <a:xfrm>
            <a:off x="5076056" y="4797152"/>
            <a:ext cx="0" cy="2160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" name="AutoShape 15"/>
          <p:cNvCxnSpPr>
            <a:cxnSpLocks noChangeShapeType="1"/>
          </p:cNvCxnSpPr>
          <p:nvPr/>
        </p:nvCxnSpPr>
        <p:spPr bwMode="auto">
          <a:xfrm>
            <a:off x="8460432" y="4797152"/>
            <a:ext cx="0" cy="2160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4578" name="Picture 2" descr="http://img10.proshkolu.ru/content/media/pic/std/4000000/3039000/3038627-e952e3481987233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1333500" cy="1600572"/>
          </a:xfrm>
          <a:prstGeom prst="rect">
            <a:avLst/>
          </a:prstGeom>
          <a:noFill/>
        </p:spPr>
      </p:pic>
      <p:sp>
        <p:nvSpPr>
          <p:cNvPr id="36" name="AutoShape 5"/>
          <p:cNvSpPr>
            <a:spLocks noChangeArrowheads="1"/>
          </p:cNvSpPr>
          <p:nvPr/>
        </p:nvSpPr>
        <p:spPr bwMode="auto">
          <a:xfrm rot="5400000">
            <a:off x="6505386" y="709796"/>
            <a:ext cx="857256" cy="1152128"/>
          </a:xfrm>
          <a:prstGeom prst="homePlate">
            <a:avLst>
              <a:gd name="adj" fmla="val 26351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5B3D7"/>
            </a:extrusionClr>
          </a:sp3d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НОД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http://i.imgur.com/4LEPhn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643050"/>
            <a:ext cx="2085975" cy="17907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https://thumbs.dreamstime.com/b/frame-golden-silver-coins-white-background-illustration-457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642918"/>
            <a:ext cx="564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предметно-игровой среде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357298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быть современна, отвечать критериям функционального комфорта и основным положениям развивающей детской деятельности.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Соответствовать возрастным особенностям детей.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Обеспечивать достижение нового, перспективного уровня в развитии детской деятельности.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детскую игровую деятельность, отвечать ее задачам.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состоящая в том, что ребенок действуя в такой среде, обнаруживает и практически решает комплекс задач, возникающих у него часто по ходу деятельности;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Обобщенность, т.е. нейтральность по отношению к смысловому полю игры, функциональная универсальность.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Сомасштабность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элементов игровой среды, позволяющая сочетать ее элементы в любых комбинациях.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игровой среды  в соответствии с меняющимися игровыми заданиями.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810</Words>
  <PresentationFormat>Экран (4:3)</PresentationFormat>
  <Paragraphs>139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User</cp:lastModifiedBy>
  <cp:revision>41</cp:revision>
  <dcterms:created xsi:type="dcterms:W3CDTF">2020-05-05T11:12:45Z</dcterms:created>
  <dcterms:modified xsi:type="dcterms:W3CDTF">2020-12-02T10:14:09Z</dcterms:modified>
</cp:coreProperties>
</file>