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17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C00CDA3-87AE-4C50-91AE-865A8FA8FDAD}">
          <p14:sldIdLst>
            <p14:sldId id="256"/>
          </p14:sldIdLst>
        </p14:section>
        <p14:section name="Раздел без заголовка" id="{FBCA32FA-B98A-488B-A054-AF8F93DFC256}">
          <p14:sldIdLst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74" autoAdjust="0"/>
  </p:normalViewPr>
  <p:slideViewPr>
    <p:cSldViewPr snapToGrid="0">
      <p:cViewPr varScale="1">
        <p:scale>
          <a:sx n="69" d="100"/>
          <a:sy n="69" d="100"/>
        </p:scale>
        <p:origin x="78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5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86F84-953B-455A-8BAA-55859485858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D145B-F38D-4522-9920-70C6B128FA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425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D145B-F38D-4522-9920-70C6B128FAB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03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9719-CE91-4C9A-8A0C-F003375EB0A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E9A-71DF-4EE9-BBAD-918BED08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421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9719-CE91-4C9A-8A0C-F003375EB0A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E9A-71DF-4EE9-BBAD-918BED08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3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9719-CE91-4C9A-8A0C-F003375EB0A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E9A-71DF-4EE9-BBAD-918BED086F5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1564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9719-CE91-4C9A-8A0C-F003375EB0A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E9A-71DF-4EE9-BBAD-918BED08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64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9719-CE91-4C9A-8A0C-F003375EB0A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E9A-71DF-4EE9-BBAD-918BED086F5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3194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9719-CE91-4C9A-8A0C-F003375EB0A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E9A-71DF-4EE9-BBAD-918BED08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742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9719-CE91-4C9A-8A0C-F003375EB0A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E9A-71DF-4EE9-BBAD-918BED08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172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9719-CE91-4C9A-8A0C-F003375EB0A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E9A-71DF-4EE9-BBAD-918BED08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93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9719-CE91-4C9A-8A0C-F003375EB0A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E9A-71DF-4EE9-BBAD-918BED08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17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9719-CE91-4C9A-8A0C-F003375EB0A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E9A-71DF-4EE9-BBAD-918BED08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177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9719-CE91-4C9A-8A0C-F003375EB0A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E9A-71DF-4EE9-BBAD-918BED08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43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9719-CE91-4C9A-8A0C-F003375EB0A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E9A-71DF-4EE9-BBAD-918BED08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23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9719-CE91-4C9A-8A0C-F003375EB0A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E9A-71DF-4EE9-BBAD-918BED08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38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9719-CE91-4C9A-8A0C-F003375EB0A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E9A-71DF-4EE9-BBAD-918BED08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35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9719-CE91-4C9A-8A0C-F003375EB0A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E9A-71DF-4EE9-BBAD-918BED08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5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09719-CE91-4C9A-8A0C-F003375EB0A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FE9A-71DF-4EE9-BBAD-918BED08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309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09719-CE91-4C9A-8A0C-F003375EB0A9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F1FE9A-71DF-4EE9-BBAD-918BED086F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50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0" r:id="rId14"/>
    <p:sldLayoutId id="2147483901" r:id="rId15"/>
    <p:sldLayoutId id="21474839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8381" y="938591"/>
            <a:ext cx="9814076" cy="3343123"/>
          </a:xfrm>
        </p:spPr>
        <p:txBody>
          <a:bodyPr/>
          <a:lstStyle/>
          <a:p>
            <a:pPr algn="ctr"/>
            <a:r>
              <a:rPr lang="ru-RU" sz="12000" dirty="0"/>
              <a:t>Г</a:t>
            </a:r>
            <a:r>
              <a:rPr lang="ru-RU" sz="12000" dirty="0" smtClean="0"/>
              <a:t>отовность к школе.</a:t>
            </a:r>
            <a:endParaRPr lang="ru-RU" sz="1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246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292"/>
    </mc:Choice>
    <mc:Fallback xmlns="">
      <p:transition spd="slow" advTm="1062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759922" cy="1320800"/>
          </a:xfrm>
        </p:spPr>
        <p:txBody>
          <a:bodyPr>
            <a:normAutofit/>
          </a:bodyPr>
          <a:lstStyle/>
          <a:p>
            <a:pPr algn="ctr"/>
            <a:r>
              <a:rPr lang="ru-RU" sz="5000" dirty="0" smtClean="0"/>
              <a:t>Коммуникативная готовность</a:t>
            </a:r>
            <a:endParaRPr lang="ru-RU" sz="5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654629"/>
            <a:ext cx="10759923" cy="438673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Предполагает умение ребенка: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сознательно подчинять свое поведение законам и нормам, установленным в классе.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умение ребенка строить адекватные системе обучения отношения со 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взрослым (учителем)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одноклассниками.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altLang="ru-RU" sz="3600" dirty="0" smtClean="0"/>
          </a:p>
          <a:p>
            <a:pPr>
              <a:lnSpc>
                <a:spcPct val="90000"/>
              </a:lnSpc>
            </a:pPr>
            <a:endParaRPr lang="ru-RU" altLang="ru-RU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954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694"/>
    </mc:Choice>
    <mc:Fallback xmlns="">
      <p:transition spd="slow" advTm="226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77371"/>
            <a:ext cx="10877357" cy="1553029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Рекомендации родителям для формирования коммуникативной готовности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716380" cy="3880773"/>
          </a:xfrm>
        </p:spPr>
        <p:txBody>
          <a:bodyPr>
            <a:noAutofit/>
          </a:bodyPr>
          <a:lstStyle/>
          <a:p>
            <a:r>
              <a:rPr lang="ru-RU" sz="3000" dirty="0" smtClean="0"/>
              <a:t>Удовлетворяйте естественную потребность ребенка в общении</a:t>
            </a:r>
          </a:p>
          <a:p>
            <a:r>
              <a:rPr lang="ru-RU" sz="3000" dirty="0" smtClean="0"/>
              <a:t>Стимулировать участие ребёнка в коллективных делах, играх</a:t>
            </a:r>
          </a:p>
          <a:p>
            <a:r>
              <a:rPr lang="ru-RU" sz="3000" dirty="0" smtClean="0"/>
              <a:t>Поощряйте ролевые игры, в которых развиваются навыки общения</a:t>
            </a:r>
          </a:p>
          <a:p>
            <a:r>
              <a:rPr lang="ru-RU" sz="3000" dirty="0" smtClean="0"/>
              <a:t>Приучайте ребенка признавать и адекватно выполнять правила, предложенные взрослым</a:t>
            </a:r>
            <a:endParaRPr lang="ru-RU" sz="3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931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208"/>
    </mc:Choice>
    <mc:Fallback xmlns="">
      <p:transition spd="slow" advTm="402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3564" y="473361"/>
            <a:ext cx="11042073" cy="55264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800" dirty="0" smtClean="0"/>
              <a:t>Готовность ребенка к школе предполагает определенный </a:t>
            </a:r>
          </a:p>
          <a:p>
            <a:pPr marL="0" indent="0" algn="ctr">
              <a:buNone/>
            </a:pPr>
            <a:r>
              <a:rPr lang="ru-RU" sz="5000" b="1" i="1" dirty="0" smtClean="0"/>
              <a:t>уровень умственного развития</a:t>
            </a:r>
          </a:p>
          <a:p>
            <a:pPr marL="0" indent="0">
              <a:buNone/>
            </a:pPr>
            <a:endParaRPr lang="ru-RU" sz="3800" b="1" i="1" dirty="0" smtClean="0"/>
          </a:p>
          <a:p>
            <a:pPr marL="0" indent="0">
              <a:buNone/>
            </a:pPr>
            <a:r>
              <a:rPr lang="ru-RU" sz="3800" dirty="0" smtClean="0"/>
              <a:t>Большое значение имеет не столько большой объем знаний, сколько то как дети умеют этими знаниями пользоваться, применять при решении учебных задач.</a:t>
            </a:r>
            <a:endParaRPr lang="ru-RU" sz="3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474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512"/>
    </mc:Choice>
    <mc:Fallback xmlns="">
      <p:transition spd="slow" advTm="805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000" b="1" dirty="0" smtClean="0"/>
              <a:t>Важно развить у ребенка</a:t>
            </a:r>
            <a:endParaRPr lang="ru-RU" sz="5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350885" cy="3880773"/>
          </a:xfrm>
        </p:spPr>
        <p:txBody>
          <a:bodyPr>
            <a:normAutofit/>
          </a:bodyPr>
          <a:lstStyle/>
          <a:p>
            <a:r>
              <a:rPr lang="ru-RU" sz="4500" dirty="0" smtClean="0"/>
              <a:t>Интерес к познанию неизвестного</a:t>
            </a:r>
          </a:p>
          <a:p>
            <a:r>
              <a:rPr lang="ru-RU" sz="4500" dirty="0" smtClean="0"/>
              <a:t>Развитые мышление и речь</a:t>
            </a:r>
          </a:p>
          <a:p>
            <a:r>
              <a:rPr lang="ru-RU" sz="4500" dirty="0" smtClean="0"/>
              <a:t>Творческий подход к окружающему</a:t>
            </a:r>
            <a:endParaRPr lang="ru-RU" sz="45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762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48"/>
    </mc:Choice>
    <mc:Fallback xmlns="">
      <p:transition spd="slow" advTm="173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1015902" cy="13208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Необходимо развивать у ребенка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76400"/>
            <a:ext cx="11015902" cy="4558145"/>
          </a:xfrm>
        </p:spPr>
        <p:txBody>
          <a:bodyPr>
            <a:noAutofit/>
          </a:bodyPr>
          <a:lstStyle/>
          <a:p>
            <a:r>
              <a:rPr lang="ru-RU" sz="3000" dirty="0" smtClean="0"/>
              <a:t>Внимательность</a:t>
            </a:r>
          </a:p>
          <a:p>
            <a:r>
              <a:rPr lang="ru-RU" sz="3000" dirty="0"/>
              <a:t>П</a:t>
            </a:r>
            <a:r>
              <a:rPr lang="ru-RU" sz="3000" dirty="0" smtClean="0"/>
              <a:t>ознавательную </a:t>
            </a:r>
            <a:r>
              <a:rPr lang="ru-RU" sz="3000" dirty="0"/>
              <a:t>активность</a:t>
            </a:r>
            <a:endParaRPr lang="ru-RU" sz="3000" dirty="0" smtClean="0"/>
          </a:p>
          <a:p>
            <a:pPr marL="0" indent="0">
              <a:buNone/>
            </a:pPr>
            <a:r>
              <a:rPr lang="ru-RU" sz="3500" b="1" dirty="0" smtClean="0"/>
              <a:t>Умение:</a:t>
            </a:r>
          </a:p>
          <a:p>
            <a:r>
              <a:rPr lang="ru-RU" sz="3000" dirty="0"/>
              <a:t>Р</a:t>
            </a:r>
            <a:r>
              <a:rPr lang="ru-RU" sz="3000" dirty="0" smtClean="0"/>
              <a:t>ассуждать</a:t>
            </a:r>
          </a:p>
          <a:p>
            <a:r>
              <a:rPr lang="ru-RU" sz="3000" dirty="0" smtClean="0"/>
              <a:t>Анализировать</a:t>
            </a:r>
          </a:p>
          <a:p>
            <a:r>
              <a:rPr lang="ru-RU" sz="3000" dirty="0" smtClean="0"/>
              <a:t>Сравнивать</a:t>
            </a:r>
          </a:p>
          <a:p>
            <a:r>
              <a:rPr lang="ru-RU" sz="3000" dirty="0" smtClean="0"/>
              <a:t>Обобщать и выделять существенные признаки предметов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516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143"/>
    </mc:Choice>
    <mc:Fallback xmlns="">
      <p:transition spd="slow" advTm="431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10932775" cy="2258291"/>
          </a:xfrm>
        </p:spPr>
        <p:txBody>
          <a:bodyPr>
            <a:noAutofit/>
          </a:bodyPr>
          <a:lstStyle/>
          <a:p>
            <a:pPr algn="ctr"/>
            <a:r>
              <a:rPr lang="ru-RU" sz="5500" dirty="0" smtClean="0"/>
              <a:t>Одна из </a:t>
            </a:r>
            <a:r>
              <a:rPr lang="ru-RU" sz="5500" b="1" dirty="0" smtClean="0"/>
              <a:t>ВАЖНЕЙШИХ </a:t>
            </a:r>
            <a:r>
              <a:rPr lang="ru-RU" sz="5500" dirty="0" smtClean="0"/>
              <a:t>задач подготовки к школе:</a:t>
            </a:r>
            <a:endParaRPr lang="ru-RU" sz="5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4448" y="2327563"/>
            <a:ext cx="10641830" cy="35329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000" b="1" dirty="0" smtClean="0"/>
              <a:t>Развитие</a:t>
            </a:r>
            <a:r>
              <a:rPr lang="ru-RU" sz="5000" dirty="0" smtClean="0"/>
              <a:t> необходимой для письма «</a:t>
            </a:r>
            <a:r>
              <a:rPr lang="ru-RU" sz="5000" b="1" dirty="0" smtClean="0"/>
              <a:t>ручной умелости</a:t>
            </a:r>
            <a:r>
              <a:rPr lang="ru-RU" sz="5000" dirty="0" smtClean="0"/>
              <a:t>» ребенка</a:t>
            </a:r>
            <a:endParaRPr lang="ru-RU" sz="5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521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64"/>
    </mc:Choice>
    <mc:Fallback xmlns="">
      <p:transition spd="slow" advTm="283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585752" cy="13208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/>
              <a:t>Виды готовности к школе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2629"/>
            <a:ext cx="10963123" cy="4354285"/>
          </a:xfrm>
        </p:spPr>
        <p:txBody>
          <a:bodyPr>
            <a:normAutofit/>
          </a:bodyPr>
          <a:lstStyle/>
          <a:p>
            <a:r>
              <a:rPr lang="ru-RU" sz="5000" dirty="0" smtClean="0"/>
              <a:t>Физическая готовность</a:t>
            </a:r>
          </a:p>
          <a:p>
            <a:r>
              <a:rPr lang="ru-RU" sz="5000" dirty="0" smtClean="0"/>
              <a:t>Специальная готовность</a:t>
            </a:r>
          </a:p>
          <a:p>
            <a:r>
              <a:rPr lang="ru-RU" sz="5000" dirty="0" smtClean="0"/>
              <a:t>Психологическая готовность</a:t>
            </a:r>
            <a:endParaRPr lang="ru-RU" sz="5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213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767"/>
    </mc:Choice>
    <mc:Fallback xmlns="">
      <p:transition spd="slow" advTm="417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0847009" cy="1320800"/>
          </a:xfrm>
        </p:spPr>
        <p:txBody>
          <a:bodyPr>
            <a:noAutofit/>
          </a:bodyPr>
          <a:lstStyle/>
          <a:p>
            <a:r>
              <a:rPr lang="ru-RU" sz="4800" dirty="0" smtClean="0"/>
              <a:t>Психологическая готовность к школе</a:t>
            </a:r>
            <a:br>
              <a:rPr lang="ru-RU" sz="4800" dirty="0" smtClean="0"/>
            </a:br>
            <a:r>
              <a:rPr lang="ru-RU" sz="4800" b="1" dirty="0" smtClean="0"/>
              <a:t>ВКЛЮЧАЕТ: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339009" cy="3880773"/>
          </a:xfrm>
        </p:spPr>
        <p:txBody>
          <a:bodyPr>
            <a:noAutofit/>
          </a:bodyPr>
          <a:lstStyle/>
          <a:p>
            <a:r>
              <a:rPr lang="ru-RU" sz="4500" dirty="0" smtClean="0"/>
              <a:t>Интеллектуальную готовность</a:t>
            </a:r>
          </a:p>
          <a:p>
            <a:r>
              <a:rPr lang="ru-RU" sz="4500" dirty="0" smtClean="0"/>
              <a:t>Мотивационную готовность</a:t>
            </a:r>
          </a:p>
          <a:p>
            <a:r>
              <a:rPr lang="ru-RU" sz="4500" dirty="0" smtClean="0"/>
              <a:t>Эмоционально – волевую готовность</a:t>
            </a:r>
          </a:p>
          <a:p>
            <a:r>
              <a:rPr lang="ru-RU" sz="4500" dirty="0" smtClean="0"/>
              <a:t>Коммуникативную готовность</a:t>
            </a:r>
            <a:endParaRPr lang="ru-RU" sz="45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556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515"/>
    </mc:Choice>
    <mc:Fallback xmlns="">
      <p:transition spd="slow" advTm="525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641830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i="1" dirty="0"/>
              <a:t>И</a:t>
            </a:r>
            <a:r>
              <a:rPr lang="ru-RU" altLang="ru-RU" b="1" i="1" dirty="0" smtClean="0"/>
              <a:t>нтеллектуальная готовность</a:t>
            </a:r>
            <a:r>
              <a:rPr lang="ru-RU" altLang="ru-RU" dirty="0" smtClean="0"/>
              <a:t> предполагает:</a:t>
            </a:r>
            <a:br>
              <a:rPr lang="ru-RU" alt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67542"/>
            <a:ext cx="11140593" cy="5041075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sz="2300" dirty="0" smtClean="0"/>
              <a:t>Развитие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300" dirty="0" smtClean="0"/>
              <a:t>Внимания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300" dirty="0" smtClean="0"/>
              <a:t>Памяти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300" dirty="0" smtClean="0"/>
              <a:t>Логического запоминания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altLang="ru-RU" sz="2300" dirty="0" smtClean="0"/>
              <a:t>Пространственного мышления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300" dirty="0" smtClean="0"/>
              <a:t>Сформированные мыслительные операции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ru-RU" altLang="ru-RU" sz="2300" dirty="0" smtClean="0"/>
              <a:t>анализа,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ru-RU" altLang="ru-RU" sz="2300" dirty="0" smtClean="0"/>
              <a:t>синтеза,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ru-RU" altLang="ru-RU" sz="2300" dirty="0" smtClean="0"/>
              <a:t>обобщения,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300" dirty="0" smtClean="0"/>
              <a:t>Умение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300" dirty="0" smtClean="0"/>
              <a:t>Устанавливать связи между явлениями и событиями,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altLang="ru-RU" sz="2300" dirty="0" smtClean="0"/>
              <a:t>Делать простейшие умозаключения на основе аналогии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25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744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792"/>
    </mc:Choice>
    <mc:Fallback xmlns="">
      <p:transition spd="slow" advTm="347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62857"/>
            <a:ext cx="8596668" cy="156754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Рекомендации родителям по формированию интеллектуальной готовности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817981" cy="439986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3000" dirty="0" smtClean="0"/>
              <a:t>Развивайте речь ребенка</a:t>
            </a:r>
          </a:p>
          <a:p>
            <a:pPr>
              <a:buFont typeface="+mj-lt"/>
              <a:buAutoNum type="arabicPeriod"/>
            </a:pPr>
            <a:r>
              <a:rPr lang="ru-RU" sz="3000" dirty="0" smtClean="0"/>
              <a:t>Постоянно разговаривайте с ребенком</a:t>
            </a:r>
          </a:p>
          <a:p>
            <a:pPr>
              <a:buFont typeface="+mj-lt"/>
              <a:buAutoNum type="arabicPeriod"/>
            </a:pPr>
            <a:r>
              <a:rPr lang="ru-RU" sz="3000" dirty="0" smtClean="0"/>
              <a:t>Развивайте память, внимание</a:t>
            </a:r>
          </a:p>
          <a:p>
            <a:pPr>
              <a:buFont typeface="+mj-lt"/>
              <a:buAutoNum type="arabicPeriod"/>
            </a:pPr>
            <a:r>
              <a:rPr lang="ru-RU" sz="3000" dirty="0" smtClean="0"/>
              <a:t>Учите ребенка наблюдать за окружающим миром</a:t>
            </a:r>
          </a:p>
          <a:p>
            <a:pPr>
              <a:buFont typeface="+mj-lt"/>
              <a:buAutoNum type="arabicPeriod"/>
            </a:pPr>
            <a:r>
              <a:rPr lang="ru-RU" sz="3000" dirty="0" smtClean="0"/>
              <a:t>Учите сравнивать и сопоставлять предметы, находить сходства и различия</a:t>
            </a:r>
          </a:p>
          <a:p>
            <a:pPr>
              <a:buFont typeface="+mj-lt"/>
              <a:buAutoNum type="arabicPeriod"/>
            </a:pPr>
            <a:r>
              <a:rPr lang="ru-RU" sz="3000" dirty="0" smtClean="0"/>
              <a:t>Развивайте мелкую моторику рук</a:t>
            </a:r>
            <a:endParaRPr lang="ru-RU" sz="3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73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039"/>
    </mc:Choice>
    <mc:Fallback xmlns="">
      <p:transition spd="slow" advTm="790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500" dirty="0" smtClean="0"/>
              <a:t>Мотивационная готовность</a:t>
            </a:r>
            <a:endParaRPr lang="ru-RU" sz="4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0679" y="1741056"/>
            <a:ext cx="10005180" cy="326043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altLang="ru-RU" sz="3200" dirty="0" smtClean="0"/>
              <a:t>Подразумевает наличие у ребенка желания принять новую социальную роль – роль ученика</a:t>
            </a:r>
          </a:p>
          <a:p>
            <a:pPr>
              <a:lnSpc>
                <a:spcPct val="90000"/>
              </a:lnSpc>
            </a:pPr>
            <a:r>
              <a:rPr lang="ru-RU" altLang="ru-RU" sz="3200" dirty="0" smtClean="0"/>
              <a:t>Выделяются </a:t>
            </a:r>
            <a:r>
              <a:rPr lang="ru-RU" altLang="ru-RU" sz="3200" b="1" dirty="0"/>
              <a:t>внешние</a:t>
            </a:r>
            <a:r>
              <a:rPr lang="ru-RU" altLang="ru-RU" sz="3200" dirty="0"/>
              <a:t> и </a:t>
            </a:r>
            <a:r>
              <a:rPr lang="ru-RU" altLang="ru-RU" sz="3200" b="1" dirty="0"/>
              <a:t>внутренние</a:t>
            </a:r>
            <a:r>
              <a:rPr lang="ru-RU" altLang="ru-RU" sz="3200" dirty="0"/>
              <a:t> мотивы, привлекающие детей к школе.</a:t>
            </a:r>
          </a:p>
          <a:p>
            <a:pPr>
              <a:lnSpc>
                <a:spcPct val="90000"/>
              </a:lnSpc>
            </a:pPr>
            <a:r>
              <a:rPr lang="ru-RU" altLang="ru-RU" sz="3200" dirty="0"/>
              <a:t> </a:t>
            </a:r>
            <a:r>
              <a:rPr lang="ru-RU" altLang="ru-RU" sz="3200" b="1" dirty="0"/>
              <a:t>К внешним </a:t>
            </a:r>
            <a:r>
              <a:rPr lang="ru-RU" altLang="ru-RU" sz="3200" dirty="0"/>
              <a:t>относятся особенности школьной жизни ,привлекающие детей внешней стороной – это красивая форма, школьные принадлежности и т. д. </a:t>
            </a:r>
          </a:p>
          <a:p>
            <a:pPr>
              <a:lnSpc>
                <a:spcPct val="90000"/>
              </a:lnSpc>
            </a:pPr>
            <a:r>
              <a:rPr lang="ru-RU" altLang="ru-RU" sz="3200" b="1" dirty="0"/>
              <a:t>К внутренним</a:t>
            </a:r>
            <a:r>
              <a:rPr lang="ru-RU" altLang="ru-RU" sz="3200" dirty="0"/>
              <a:t> мотивам относится желание </a:t>
            </a:r>
            <a:r>
              <a:rPr lang="ru-RU" altLang="ru-RU" sz="3200" dirty="0" smtClean="0"/>
              <a:t>учиться </a:t>
            </a:r>
            <a:r>
              <a:rPr lang="ru-RU" altLang="ru-RU" sz="3200" dirty="0"/>
              <a:t>(учиться, «чтобы быть как папа» и др.).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955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831"/>
    </mc:Choice>
    <mc:Fallback xmlns="">
      <p:transition spd="slow" advTm="668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716380" cy="1320800"/>
          </a:xfrm>
        </p:spPr>
        <p:txBody>
          <a:bodyPr>
            <a:noAutofit/>
          </a:bodyPr>
          <a:lstStyle/>
          <a:p>
            <a:pPr algn="ctr"/>
            <a:r>
              <a:rPr lang="ru-RU" sz="3700" b="1" dirty="0" smtClean="0"/>
              <a:t>Рекомендации для родителей по формированию мотивационной готовности</a:t>
            </a:r>
            <a:endParaRPr lang="ru-RU" sz="37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0" y="1930400"/>
            <a:ext cx="11379200" cy="4717143"/>
          </a:xfrm>
        </p:spPr>
        <p:txBody>
          <a:bodyPr>
            <a:noAutofit/>
          </a:bodyPr>
          <a:lstStyle/>
          <a:p>
            <a:r>
              <a:rPr lang="ru-RU" sz="3600" dirty="0" smtClean="0"/>
              <a:t>Беседуйте с ребенком о школе, рассказывайте о своих школьных годах.</a:t>
            </a:r>
          </a:p>
          <a:p>
            <a:r>
              <a:rPr lang="ru-RU" sz="3600" dirty="0" smtClean="0"/>
              <a:t>Играйте с ребенком в школу. </a:t>
            </a:r>
          </a:p>
          <a:p>
            <a:r>
              <a:rPr lang="ru-RU" sz="3600" dirty="0" smtClean="0"/>
              <a:t>Читайте стихи, рассказы про школу</a:t>
            </a:r>
          </a:p>
          <a:p>
            <a:r>
              <a:rPr lang="ru-RU" sz="3600" dirty="0" smtClean="0"/>
              <a:t>Сами проявляйте интерес к занятиям, создайте положительный эмоциональный фон</a:t>
            </a:r>
            <a:endParaRPr lang="ru-RU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067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609"/>
    </mc:Choice>
    <mc:Fallback xmlns="">
      <p:transition spd="slow" advTm="286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87928"/>
            <a:ext cx="11015902" cy="10252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700" dirty="0" smtClean="0"/>
              <a:t>Волевая готовность</a:t>
            </a:r>
            <a:r>
              <a:rPr lang="ru-RU" sz="4200" dirty="0" smtClean="0"/>
              <a:t/>
            </a:r>
            <a:br>
              <a:rPr lang="ru-RU" sz="4200" dirty="0" smtClean="0"/>
            </a:br>
            <a:endParaRPr lang="ru-RU" sz="4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13165"/>
            <a:ext cx="11209866" cy="517632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sz="3600" b="1" dirty="0" smtClean="0"/>
              <a:t>Предполагает умение ребенка:</a:t>
            </a:r>
          </a:p>
          <a:p>
            <a:pPr>
              <a:lnSpc>
                <a:spcPct val="80000"/>
              </a:lnSpc>
            </a:pPr>
            <a:r>
              <a:rPr lang="ru-RU" altLang="ru-RU" sz="3600" dirty="0" smtClean="0"/>
              <a:t>1</a:t>
            </a:r>
            <a:r>
              <a:rPr lang="ru-RU" altLang="ru-RU" sz="3600" dirty="0"/>
              <a:t>) </a:t>
            </a:r>
            <a:r>
              <a:rPr lang="ru-RU" altLang="ru-RU" sz="3600" dirty="0" smtClean="0"/>
              <a:t>сознательно </a:t>
            </a:r>
            <a:r>
              <a:rPr lang="ru-RU" altLang="ru-RU" sz="3600" dirty="0"/>
              <a:t>подчинять свои действия правилу, </a:t>
            </a:r>
            <a:r>
              <a:rPr lang="ru-RU" altLang="ru-RU" sz="3600" dirty="0" smtClean="0"/>
              <a:t>определяющему </a:t>
            </a:r>
            <a:r>
              <a:rPr lang="ru-RU" altLang="ru-RU" sz="3600" dirty="0"/>
              <a:t>способ действия;</a:t>
            </a:r>
          </a:p>
          <a:p>
            <a:pPr>
              <a:lnSpc>
                <a:spcPct val="80000"/>
              </a:lnSpc>
            </a:pPr>
            <a:r>
              <a:rPr lang="ru-RU" altLang="ru-RU" sz="3600" dirty="0"/>
              <a:t>2) </a:t>
            </a:r>
            <a:r>
              <a:rPr lang="ru-RU" altLang="ru-RU" sz="3600" dirty="0" smtClean="0"/>
              <a:t>ориентироваться </a:t>
            </a:r>
            <a:r>
              <a:rPr lang="ru-RU" altLang="ru-RU" sz="3600" dirty="0"/>
              <a:t>на заданную систему требований;</a:t>
            </a:r>
          </a:p>
          <a:p>
            <a:pPr>
              <a:lnSpc>
                <a:spcPct val="80000"/>
              </a:lnSpc>
            </a:pPr>
            <a:r>
              <a:rPr lang="ru-RU" altLang="ru-RU" sz="3600" dirty="0"/>
              <a:t>3</a:t>
            </a:r>
            <a:r>
              <a:rPr lang="ru-RU" altLang="ru-RU" sz="3600" dirty="0" smtClean="0"/>
              <a:t>) </a:t>
            </a:r>
            <a:r>
              <a:rPr lang="ru-RU" altLang="ru-RU" sz="3600" dirty="0"/>
              <a:t>внимательно слушать говорящего и точно выполнять задания, предлагаемые в устной форме;</a:t>
            </a:r>
          </a:p>
          <a:p>
            <a:pPr>
              <a:lnSpc>
                <a:spcPct val="80000"/>
              </a:lnSpc>
            </a:pPr>
            <a:r>
              <a:rPr lang="ru-RU" altLang="ru-RU" sz="3600" dirty="0"/>
              <a:t>4) умение самостоятельно выполнять требуемое задание по зрительно воспринимаемому образцу.</a:t>
            </a:r>
          </a:p>
          <a:p>
            <a:endParaRPr lang="ru-RU" sz="3600" dirty="0" smtClean="0">
              <a:solidFill>
                <a:srgbClr val="333333"/>
              </a:solidFill>
              <a:latin typeface="Helvetica Neue"/>
            </a:endParaRPr>
          </a:p>
          <a:p>
            <a:endParaRPr lang="ru-RU" sz="3600" dirty="0">
              <a:solidFill>
                <a:srgbClr val="333333"/>
              </a:solidFill>
              <a:latin typeface="Helvetica Neue"/>
            </a:endParaRPr>
          </a:p>
          <a:p>
            <a:endParaRPr lang="ru-RU" sz="3600" dirty="0" smtClean="0">
              <a:solidFill>
                <a:srgbClr val="333333"/>
              </a:solidFill>
              <a:latin typeface="Helvetica Neue"/>
            </a:endParaRPr>
          </a:p>
          <a:p>
            <a:pPr marL="0" indent="0">
              <a:buNone/>
            </a:pPr>
            <a:endParaRPr lang="ru-RU" sz="3600" dirty="0">
              <a:solidFill>
                <a:srgbClr val="333333"/>
              </a:solidFill>
              <a:latin typeface="Helvetica Neue"/>
            </a:endParaRPr>
          </a:p>
          <a:p>
            <a:pPr marL="0" indent="0">
              <a:buNone/>
            </a:pPr>
            <a:endParaRPr lang="ru-RU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324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156"/>
    </mc:Choice>
    <mc:Fallback xmlns="">
      <p:transition spd="slow" advTm="6115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4752" y="360219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ru-RU" sz="3800" dirty="0" smtClean="0"/>
              <a:t>Рекомендации для родителей по формированию волевой готовности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1189" y="1681019"/>
            <a:ext cx="11126738" cy="4886036"/>
          </a:xfrm>
        </p:spPr>
        <p:txBody>
          <a:bodyPr>
            <a:noAutofit/>
          </a:bodyPr>
          <a:lstStyle/>
          <a:p>
            <a:r>
              <a:rPr lang="ru-RU" sz="3000" dirty="0" smtClean="0"/>
              <a:t>Следите чтобы ребенок выполнял начатое дело до конца</a:t>
            </a:r>
          </a:p>
          <a:p>
            <a:r>
              <a:rPr lang="ru-RU" sz="3000" dirty="0" smtClean="0"/>
              <a:t>Приучайте ребенка к организованности </a:t>
            </a:r>
          </a:p>
          <a:p>
            <a:r>
              <a:rPr lang="ru-RU" sz="3000" dirty="0" smtClean="0"/>
              <a:t>Учите ребенка самостоятельно принимать решения</a:t>
            </a:r>
          </a:p>
          <a:p>
            <a:r>
              <a:rPr lang="ru-RU" sz="3000" dirty="0" smtClean="0"/>
              <a:t>Играйте с ребенком в игры по правилам которым ребенок должен подчинять свое поведение</a:t>
            </a:r>
          </a:p>
          <a:p>
            <a:r>
              <a:rPr lang="ru-RU" sz="3000" dirty="0" smtClean="0"/>
              <a:t>Поддерживайте ребенка в его желании добиться успеха. В каждой работе найдите за что его можно было бы похвалить</a:t>
            </a:r>
          </a:p>
          <a:p>
            <a:r>
              <a:rPr lang="ru-RU" sz="3000" dirty="0" smtClean="0"/>
              <a:t>Научите ребенка правильно реагировать на неудачи</a:t>
            </a:r>
            <a:endParaRPr lang="ru-RU" sz="3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46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933"/>
    </mc:Choice>
    <mc:Fallback xmlns="">
      <p:transition spd="slow" advTm="1329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1|4.2|4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6.6|10.4|5.6|1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1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7|3.4|1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2.6|12.1|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3.8|3.5|4.4|3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7.2|0.7|1.1|0.7|1.5|2.1|2.2|0.9|0.8|1.4|2.9|3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4|11.5|7|13.7|8.6|15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3.9|13|9.5|2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4.2|8.3|3.1|4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.1|46.7|3|2.9|2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|8.8|3.4|5.5|9|18|8.1"/>
</p:tagLst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874</TotalTime>
  <Words>483</Words>
  <Application>Microsoft Office PowerPoint</Application>
  <PresentationFormat>Широкоэкранный</PresentationFormat>
  <Paragraphs>84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Helvetica Neue</vt:lpstr>
      <vt:lpstr>Times New Roman</vt:lpstr>
      <vt:lpstr>Trebuchet MS</vt:lpstr>
      <vt:lpstr>Wingdings</vt:lpstr>
      <vt:lpstr>Wingdings 3</vt:lpstr>
      <vt:lpstr>Аспект</vt:lpstr>
      <vt:lpstr>Готовность к школе.</vt:lpstr>
      <vt:lpstr>Виды готовности к школе</vt:lpstr>
      <vt:lpstr>Психологическая готовность к школе ВКЛЮЧАЕТ:</vt:lpstr>
      <vt:lpstr>Интеллектуальная готовность предполагает: </vt:lpstr>
      <vt:lpstr>Рекомендации родителям по формированию интеллектуальной готовности</vt:lpstr>
      <vt:lpstr>Мотивационная готовность</vt:lpstr>
      <vt:lpstr>Рекомендации для родителей по формированию мотивационной готовности</vt:lpstr>
      <vt:lpstr>Волевая готовность </vt:lpstr>
      <vt:lpstr>Рекомендации для родителей по формированию волевой готовности</vt:lpstr>
      <vt:lpstr>Коммуникативная готовность</vt:lpstr>
      <vt:lpstr>Рекомендации родителям для формирования коммуникативной готовности</vt:lpstr>
      <vt:lpstr>Презентация PowerPoint</vt:lpstr>
      <vt:lpstr>Важно развить у ребенка</vt:lpstr>
      <vt:lpstr>Необходимо развивать у ребенка</vt:lpstr>
      <vt:lpstr>Одна из ВАЖНЕЙШИХ задач подготовки к школе: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готовность к школе.</dc:title>
  <dc:creator>User</dc:creator>
  <cp:lastModifiedBy>User</cp:lastModifiedBy>
  <cp:revision>31</cp:revision>
  <dcterms:created xsi:type="dcterms:W3CDTF">2019-03-07T10:42:33Z</dcterms:created>
  <dcterms:modified xsi:type="dcterms:W3CDTF">2020-06-08T16:14:15Z</dcterms:modified>
</cp:coreProperties>
</file>